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8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6DE401-BBDA-41D8-996B-39964C95EA5B}" type="datetimeFigureOut">
              <a:rPr lang="ru-RU" smtClean="0"/>
              <a:t>30.01.2012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617958-62B9-4AA9-9389-4748FEB770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712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17958-62B9-4AA9-9389-4748FEB770B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6807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17958-62B9-4AA9-9389-4748FEB770B4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8215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17958-62B9-4AA9-9389-4748FEB770B4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8215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17958-62B9-4AA9-9389-4748FEB770B4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8215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17958-62B9-4AA9-9389-4748FEB770B4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8215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17958-62B9-4AA9-9389-4748FEB770B4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8051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17958-62B9-4AA9-9389-4748FEB770B4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9388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17958-62B9-4AA9-9389-4748FEB770B4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9388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17958-62B9-4AA9-9389-4748FEB770B4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3984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17958-62B9-4AA9-9389-4748FEB770B4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3984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17958-62B9-4AA9-9389-4748FEB770B4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3984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17958-62B9-4AA9-9389-4748FEB770B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49919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17958-62B9-4AA9-9389-4748FEB770B4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3984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17958-62B9-4AA9-9389-4748FEB770B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7217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17958-62B9-4AA9-9389-4748FEB770B4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77610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17958-62B9-4AA9-9389-4748FEB770B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3393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17958-62B9-4AA9-9389-4748FEB770B4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2048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17958-62B9-4AA9-9389-4748FEB770B4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8644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17958-62B9-4AA9-9389-4748FEB770B4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8644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17958-62B9-4AA9-9389-4748FEB770B4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821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60325"/>
            <a:ext cx="7772400" cy="1065213"/>
          </a:xfrm>
          <a:solidFill>
            <a:schemeClr val="bg1">
              <a:alpha val="30000"/>
            </a:schemeClr>
          </a:solidFill>
          <a:ln w="9525"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76825" y="4652963"/>
            <a:ext cx="3592513" cy="12493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0000"/>
                  </a:schemeClr>
                </a:solidFill>
              </a14:hiddenFill>
            </a:ext>
          </a:extLst>
        </p:spPr>
        <p:txBody>
          <a:bodyPr/>
          <a:lstStyle>
            <a:lvl1pPr marL="0" indent="0" algn="ctr">
              <a:buFontTx/>
              <a:buNone/>
              <a:defRPr sz="2000">
                <a:solidFill>
                  <a:srgbClr val="CC0000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b="1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b="1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b="1">
                <a:latin typeface="+mn-lt"/>
              </a:defRPr>
            </a:lvl1pPr>
          </a:lstStyle>
          <a:p>
            <a:fld id="{F9DBA13F-61A2-4E76-ACDB-A3D0C3B61F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D1B44A-513F-4F90-9162-92A4E406BB9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497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02D229-77F3-4567-9C9A-E18718B8711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97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D2D282-4366-4E70-AAB7-A0646401E99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893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AF953A-CC33-4E32-BB7D-8AA283DB770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407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675456-4F88-4112-9ACB-CF6C480E1BC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186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64D490-1BBC-4F74-8E64-54264797AFD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136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5333E9-85BF-469B-8AA2-3BACF59592F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786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8F3023-2939-4F1E-9516-8C87D10D619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604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A3735C-0781-4AF2-BE8D-21FA8830A1B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485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1C4D30-59D3-446C-8CF0-C202EBFF788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148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922337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43156D6-BA2F-4859-AECA-A3DFF4A4B9B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A5002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A50021"/>
          </a:solidFill>
          <a:latin typeface="Century Gothic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A50021"/>
          </a:solidFill>
          <a:latin typeface="Century Gothic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A50021"/>
          </a:solidFill>
          <a:latin typeface="Century Gothic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A50021"/>
          </a:solidFill>
          <a:latin typeface="Century Gothic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A50021"/>
          </a:solidFill>
          <a:latin typeface="Century Gothic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A50021"/>
          </a:solidFill>
          <a:latin typeface="Century Gothic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A50021"/>
          </a:solidFill>
          <a:latin typeface="Century Gothic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A50021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Коммуникативные технологии</a:t>
            </a:r>
            <a:endParaRPr lang="ru-RU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44009" y="4652963"/>
            <a:ext cx="4320480" cy="1249362"/>
          </a:xfrm>
        </p:spPr>
        <p:txBody>
          <a:bodyPr/>
          <a:lstStyle/>
          <a:p>
            <a:r>
              <a:rPr lang="ru-RU" sz="4000" dirty="0" smtClean="0"/>
              <a:t>Типология коммуникаций</a:t>
            </a:r>
            <a:endParaRPr lang="ru-RU" sz="4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Формы 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Дискуссия</a:t>
            </a:r>
            <a:r>
              <a:rPr lang="ru-RU" sz="2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- разновидность спора как словесного состязания. Публичное обсуждение вопроса. Дебатировать - устраивать дебаты, прения по какому-либо вопросу. Полемизировать - участвовать в полемике, публично выступать с возражением, с опровержением чьих-либо взглядов, мнений, высказывая и защищая свою точку зрения</a:t>
            </a:r>
            <a:r>
              <a:rPr lang="ru-RU" sz="2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610658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Формы 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Беседа</a:t>
            </a:r>
            <a:r>
              <a:rPr lang="ru-RU" sz="2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- вопросно-ответная коллективная форма обсуждения различных проблем с определенной целью.</a:t>
            </a:r>
          </a:p>
          <a:p>
            <a:pPr algn="just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Совещания, заседания</a:t>
            </a:r>
            <a:r>
              <a:rPr lang="ru-RU" sz="2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- делятся на диктаторские (автократическое), </a:t>
            </a:r>
            <a:r>
              <a:rPr lang="ru-RU" sz="28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сегрегативные</a:t>
            </a:r>
            <a:r>
              <a:rPr lang="ru-RU" sz="2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дискуссионные и свободные.</a:t>
            </a:r>
          </a:p>
          <a:p>
            <a:pPr algn="just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Переговоры</a:t>
            </a:r>
            <a:r>
              <a:rPr lang="ru-RU" sz="2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- обмен мнениями с целью выяснить точки зрения сторон и принять решение</a:t>
            </a:r>
            <a:r>
              <a:rPr lang="ru-RU" sz="2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630865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Формы 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Пресс-конференция</a:t>
            </a:r>
            <a:r>
              <a:rPr lang="ru-RU" sz="2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- эксклюзивное изложение информации с правом ее публикации, с раскрытием ее источника или без (Закрытая пресс-конференция).</a:t>
            </a:r>
          </a:p>
          <a:p>
            <a:pPr algn="just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Брифинг</a:t>
            </a:r>
            <a:r>
              <a:rPr lang="ru-RU" sz="2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- специально подготовленная встреча с журналистами для краткого сообщения о текущих событиях, затрагивающих интересы органов власти и населения</a:t>
            </a:r>
            <a:r>
              <a:rPr lang="ru-RU" sz="2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151676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Формы 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</a:t>
            </a:r>
            <a:r>
              <a:rPr lang="ru-RU" sz="2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- официальное представление вновь созданного предприятия, фирмы, проекта, продукции, товара кругу приглашенных лиц.</a:t>
            </a:r>
          </a:p>
          <a:p>
            <a:pPr algn="just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Прием по личным вопросам</a:t>
            </a:r>
            <a:r>
              <a:rPr lang="ru-RU" sz="2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- ведется руководителями с целью выяснения неслужебных вопросов, возникающих у работников</a:t>
            </a:r>
            <a:r>
              <a:rPr lang="ru-RU" sz="2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841574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7"/>
          </a:xfrm>
        </p:spPr>
        <p:txBody>
          <a:bodyPr/>
          <a:lstStyle/>
          <a:p>
            <a:r>
              <a:rPr lang="ru-RU" sz="3200" dirty="0" smtClean="0"/>
              <a:t>Параметры </a:t>
            </a:r>
            <a:r>
              <a:rPr lang="ru-RU" sz="3200" dirty="0"/>
              <a:t>коммуникативной личности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544616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Мотивационный параметр </a:t>
            </a:r>
            <a:r>
              <a:rPr lang="ru-RU" sz="23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определяется </a:t>
            </a:r>
            <a:r>
              <a:rPr lang="ru-RU" sz="23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коммуникационными потребностями.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Когнитивный параметр </a:t>
            </a:r>
            <a:r>
              <a:rPr lang="ru-RU" sz="23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включает в себя множество характеристик</a:t>
            </a:r>
            <a:r>
              <a:rPr lang="ru-RU" sz="23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формирующих </a:t>
            </a:r>
            <a:r>
              <a:rPr lang="ru-RU" sz="23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внутренний мир индивида в процессе </a:t>
            </a:r>
            <a:r>
              <a:rPr lang="ru-RU" sz="23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накопления познавательного опыта.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Функциональный параметр </a:t>
            </a:r>
            <a:r>
              <a:rPr lang="ru-RU" sz="23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включает три характеристики</a:t>
            </a:r>
            <a:r>
              <a:rPr lang="ru-RU" sz="23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определяющие </a:t>
            </a:r>
            <a:r>
              <a:rPr lang="ru-RU" sz="23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коммуникативную компетентность индивида: </a:t>
            </a:r>
            <a:endParaRPr lang="ru-RU" sz="23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spcBef>
                <a:spcPts val="0"/>
              </a:spcBef>
            </a:pPr>
            <a:r>
              <a:rPr lang="ru-RU" sz="23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практическое владение </a:t>
            </a:r>
            <a:r>
              <a:rPr lang="ru-RU" sz="23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вербальными и невербальными средствами коммуникации; </a:t>
            </a:r>
            <a:endParaRPr lang="ru-RU" sz="23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spcBef>
                <a:spcPts val="0"/>
              </a:spcBef>
            </a:pPr>
            <a:r>
              <a:rPr lang="ru-RU" sz="23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варьировать </a:t>
            </a:r>
            <a:r>
              <a:rPr lang="ru-RU" sz="23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коммуникативные средства в процессе коммуникации в связи </a:t>
            </a:r>
            <a:r>
              <a:rPr lang="ru-RU" sz="23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изменением </a:t>
            </a:r>
            <a:r>
              <a:rPr lang="ru-RU" sz="23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ситуации; </a:t>
            </a:r>
            <a:endParaRPr lang="ru-RU" sz="23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spcBef>
                <a:spcPts val="0"/>
              </a:spcBef>
            </a:pPr>
            <a:r>
              <a:rPr lang="ru-RU" sz="23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построение </a:t>
            </a:r>
            <a:r>
              <a:rPr lang="ru-RU" sz="23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дискурса в соответствии с нормами кода </a:t>
            </a:r>
            <a:r>
              <a:rPr lang="ru-RU" sz="23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правилами </a:t>
            </a:r>
            <a:r>
              <a:rPr lang="ru-RU" sz="23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этикета.</a:t>
            </a:r>
            <a:endParaRPr lang="ru-RU" sz="2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242659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Личность в зависимости от коммуникативного потенциала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Доминантный </a:t>
            </a:r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коммуникант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sz="2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стремится завладеть инициативой, </a:t>
            </a:r>
            <a:r>
              <a:rPr lang="ru-RU" sz="2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любит</a:t>
            </a:r>
            <a:r>
              <a:rPr lang="ru-RU" sz="2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когда его перебивают, резок, насмешлив, говорит громче, чем другие.</a:t>
            </a:r>
          </a:p>
          <a:p>
            <a:pPr algn="just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Мобильный </a:t>
            </a:r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коммуникант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sz="2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легко входит в разговор, переходит </a:t>
            </a:r>
            <a:r>
              <a:rPr lang="ru-RU" sz="2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темы </a:t>
            </a:r>
            <a:r>
              <a:rPr lang="ru-RU" sz="2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тему, говорит много, интересно и с удовольствием, не теряется </a:t>
            </a:r>
            <a:r>
              <a:rPr lang="ru-RU" sz="2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незнакомой </a:t>
            </a:r>
            <a:r>
              <a:rPr lang="ru-RU" sz="2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ситуации </a:t>
            </a:r>
            <a:r>
              <a:rPr lang="ru-RU" sz="2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общения.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20700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Личность в зависимости от коммуникативного потенциала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Ригидный </a:t>
            </a:r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коммуникант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sz="2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испытывает трудности </a:t>
            </a:r>
            <a:r>
              <a:rPr lang="ru-RU" sz="2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контактоустанавливающей </a:t>
            </a:r>
            <a:r>
              <a:rPr lang="ru-RU" sz="2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фазе общения, затем четок и логичен.</a:t>
            </a:r>
          </a:p>
          <a:p>
            <a:pPr algn="just"/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Интровертный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коммуникант</a:t>
            </a:r>
            <a:r>
              <a:rPr lang="ru-RU" sz="2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не стремиться владеть инициативой</a:t>
            </a:r>
            <a:r>
              <a:rPr lang="ru-RU" sz="2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отдает </a:t>
            </a:r>
            <a:r>
              <a:rPr lang="ru-RU" sz="2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ее, застенчив и скромен, скован в неожиданной ситуации общения.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790486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Функции </a:t>
            </a:r>
            <a:r>
              <a:rPr lang="ru-RU" dirty="0"/>
              <a:t>коммуникации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b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Р.О. </a:t>
            </a:r>
            <a:r>
              <a:rPr lang="ru-RU" b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Якобсон </a:t>
            </a:r>
            <a:r>
              <a:rPr lang="ru-RU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ru-RU" b="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эмотивная, </a:t>
            </a:r>
            <a:r>
              <a:rPr lang="ru-RU" b="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конативная, </a:t>
            </a:r>
            <a:r>
              <a:rPr lang="ru-RU" b="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референтивная</a:t>
            </a:r>
            <a:r>
              <a:rPr lang="ru-RU" b="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поэтическая, </a:t>
            </a:r>
            <a:r>
              <a:rPr lang="ru-RU" b="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фатическая</a:t>
            </a:r>
            <a:r>
              <a:rPr lang="ru-RU" b="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метаязыковая</a:t>
            </a:r>
            <a:r>
              <a:rPr lang="ru-RU" b="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0" indent="0" algn="just">
              <a:buNone/>
            </a:pPr>
            <a:r>
              <a:rPr lang="ru-RU" b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А.А. Леонтьев, Н.Б. </a:t>
            </a:r>
            <a:r>
              <a:rPr lang="ru-RU" b="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Мечковская</a:t>
            </a:r>
            <a:r>
              <a:rPr lang="ru-RU" b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b="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магическая</a:t>
            </a:r>
            <a:r>
              <a:rPr lang="ru-RU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или </a:t>
            </a:r>
            <a:r>
              <a:rPr lang="ru-RU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заклинательная, этническая </a:t>
            </a:r>
            <a:r>
              <a:rPr lang="ru-RU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объединяющая </a:t>
            </a:r>
            <a:r>
              <a:rPr lang="ru-RU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</a:t>
            </a:r>
            <a:r>
              <a:rPr lang="ru-RU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</a:t>
            </a:r>
            <a:r>
              <a:rPr lang="ru-RU" b="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биологическая.</a:t>
            </a:r>
            <a:endParaRPr lang="ru-RU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464378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Функции </a:t>
            </a:r>
            <a:r>
              <a:rPr lang="ru-RU" dirty="0"/>
              <a:t>коммуникации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b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Карл </a:t>
            </a:r>
            <a:r>
              <a:rPr lang="ru-RU" b="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Бюлер</a:t>
            </a:r>
            <a:r>
              <a:rPr lang="ru-RU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выражения </a:t>
            </a:r>
            <a:r>
              <a:rPr lang="ru-RU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b="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экспрессивная</a:t>
            </a:r>
            <a:r>
              <a:rPr lang="ru-RU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соотносимая </a:t>
            </a:r>
            <a:r>
              <a:rPr lang="ru-RU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</a:t>
            </a:r>
            <a:r>
              <a:rPr lang="ru-RU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говорящим</a:t>
            </a:r>
            <a:r>
              <a:rPr lang="ru-RU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  <a:r>
              <a:rPr lang="ru-RU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обращения </a:t>
            </a:r>
            <a:r>
              <a:rPr lang="ru-RU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b="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апеллятивная</a:t>
            </a:r>
            <a:r>
              <a:rPr lang="ru-RU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соотносимая </a:t>
            </a:r>
            <a:r>
              <a:rPr lang="ru-RU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 </a:t>
            </a:r>
            <a:r>
              <a:rPr lang="ru-RU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слушающим; сообщения </a:t>
            </a:r>
            <a:r>
              <a:rPr lang="ru-RU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b="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репрезентативная</a:t>
            </a:r>
            <a:r>
              <a:rPr lang="ru-RU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соотносимая </a:t>
            </a:r>
            <a:r>
              <a:rPr lang="ru-RU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предметом речи. </a:t>
            </a:r>
            <a:endParaRPr lang="ru-RU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41101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Функции </a:t>
            </a:r>
            <a:r>
              <a:rPr lang="ru-RU" dirty="0"/>
              <a:t>сообщений и коммуникативных </a:t>
            </a:r>
            <a:r>
              <a:rPr lang="ru-RU" dirty="0" smtClean="0"/>
              <a:t>актов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b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Р. </a:t>
            </a:r>
            <a:r>
              <a:rPr lang="ru-RU" b="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Димблби</a:t>
            </a:r>
            <a:r>
              <a:rPr lang="ru-RU" b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ru-RU" b="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Г.Бертон</a:t>
            </a:r>
            <a:r>
              <a:rPr lang="ru-RU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b="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предупреждение, совет, информация, убеждение, выражения мнения, развлечение.</a:t>
            </a:r>
            <a:r>
              <a:rPr lang="ru-RU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29431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640"/>
            <a:ext cx="8229600" cy="1296144"/>
          </a:xfrm>
          <a:solidFill>
            <a:schemeClr val="bg1">
              <a:alpha val="60001"/>
            </a:schemeClr>
          </a:solidFill>
          <a:ln/>
        </p:spPr>
        <p:txBody>
          <a:bodyPr/>
          <a:lstStyle/>
          <a:p>
            <a:r>
              <a:rPr lang="ru-RU" sz="2800" dirty="0"/>
              <a:t>По масштабности процесса коммуникации и массовости вовлекаемых в него лиц </a:t>
            </a:r>
            <a:endParaRPr lang="ru-RU" sz="280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chemeClr val="bg1">
              <a:alpha val="85001"/>
            </a:schemeClr>
          </a:solidFill>
        </p:spPr>
        <p:txBody>
          <a:bodyPr/>
          <a:lstStyle/>
          <a:p>
            <a:pPr algn="just"/>
            <a:r>
              <a:rPr lang="ru-RU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массовая </a:t>
            </a:r>
            <a:r>
              <a:rPr lang="ru-RU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на уровне </a:t>
            </a:r>
            <a:r>
              <a:rPr lang="ru-RU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социальной </a:t>
            </a:r>
            <a:r>
              <a:rPr lang="ru-RU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системы;</a:t>
            </a:r>
          </a:p>
          <a:p>
            <a:pPr algn="just"/>
            <a:r>
              <a:rPr lang="ru-RU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среднего уровня - </a:t>
            </a:r>
            <a:r>
              <a:rPr lang="ru-RU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ограниченная </a:t>
            </a:r>
            <a:r>
              <a:rPr lang="ru-RU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масштабах групп и организаций;</a:t>
            </a:r>
          </a:p>
          <a:p>
            <a:pPr algn="just"/>
            <a:r>
              <a:rPr lang="ru-RU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локальная </a:t>
            </a:r>
            <a:r>
              <a:rPr lang="ru-RU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внутрисемейная, </a:t>
            </a:r>
            <a:r>
              <a:rPr lang="ru-RU" sz="24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триадная</a:t>
            </a:r>
            <a:r>
              <a:rPr lang="ru-RU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другие;</a:t>
            </a:r>
          </a:p>
          <a:p>
            <a:pPr algn="just"/>
            <a:r>
              <a:rPr lang="ru-RU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внутригрупповая </a:t>
            </a:r>
            <a:r>
              <a:rPr lang="ru-RU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взаимодействие не выходит за рамки определенной группы;</a:t>
            </a:r>
          </a:p>
          <a:p>
            <a:pPr algn="just"/>
            <a:r>
              <a:rPr lang="ru-RU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межгрупповая </a:t>
            </a:r>
            <a:r>
              <a:rPr lang="ru-RU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между различными группами;</a:t>
            </a:r>
          </a:p>
          <a:p>
            <a:pPr algn="just"/>
            <a:r>
              <a:rPr lang="ru-RU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межличностная, </a:t>
            </a:r>
            <a:r>
              <a:rPr lang="ru-RU" sz="2400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диадная</a:t>
            </a:r>
            <a:r>
              <a:rPr lang="ru-RU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между отдельными людьми;</a:t>
            </a:r>
          </a:p>
          <a:p>
            <a:pPr algn="just"/>
            <a:r>
              <a:rPr lang="ru-RU" sz="2400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внутриличностная</a:t>
            </a:r>
            <a:r>
              <a:rPr lang="ru-RU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общение с самим собой</a:t>
            </a:r>
            <a:r>
              <a:rPr lang="ru-RU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Функции </a:t>
            </a:r>
            <a:r>
              <a:rPr lang="ru-RU" dirty="0"/>
              <a:t>сообщений и коммуникативных </a:t>
            </a:r>
            <a:r>
              <a:rPr lang="ru-RU" dirty="0" smtClean="0"/>
              <a:t>актов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b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Р. </a:t>
            </a:r>
            <a:r>
              <a:rPr lang="ru-RU" b="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Димблби</a:t>
            </a:r>
            <a:r>
              <a:rPr lang="ru-RU" b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ru-RU" b="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Г.Бертон</a:t>
            </a:r>
            <a:r>
              <a:rPr lang="ru-RU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b="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предупреждение, совет, информация, убеждение, выражения мнения, развлечение.</a:t>
            </a:r>
            <a:r>
              <a:rPr lang="ru-RU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58499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/>
              <a:t>По способу установления и поддержания контакта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/>
          <a:lstStyle/>
          <a:p>
            <a:pPr algn="just"/>
            <a:r>
              <a:rPr lang="ru-RU" sz="2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непосредственная коммуникация - осуществляемая напрямую с использованием вербальных и невербальных средств в пределах визуального восприятия (беседа, публичное выступление);</a:t>
            </a:r>
          </a:p>
          <a:p>
            <a:pPr algn="just"/>
            <a:r>
              <a:rPr lang="ru-RU" sz="2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опосредованная коммуникация - взаимодействие осуществляемое через посредника (физические лица, технические средства, СМИ, Интернет и другое</a:t>
            </a:r>
            <a:r>
              <a:rPr lang="ru-RU" sz="2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  <a:endParaRPr lang="ru-RU" sz="2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4736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/>
              <a:t>По инициативности коммуникаторов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активные коммуникации - если коммуникаторы инициируют послания и сразу реагируют на полученную информацию своими действиями;</a:t>
            </a:r>
          </a:p>
          <a:p>
            <a:pPr algn="just"/>
            <a:r>
              <a:rPr lang="ru-RU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пассивные коммуникации - если коммуникатор воздействует на реципиента, который не реагирует на послания</a:t>
            </a:r>
            <a:r>
              <a:rPr lang="ru-RU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9314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 степени организованности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рганизованные;</a:t>
            </a:r>
            <a:endParaRPr lang="ru-RU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случайные - возникающие стихийно</a:t>
            </a:r>
            <a:r>
              <a:rPr lang="ru-RU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27581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/>
              <a:t>В зависимости от направления потока информации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горизонтальные и вертикальные.</a:t>
            </a:r>
          </a:p>
          <a:p>
            <a:pPr marL="0" indent="0">
              <a:buNone/>
            </a:pPr>
            <a:r>
              <a:rPr lang="ru-RU" dirty="0"/>
              <a:t>Вертикальное направление подразделяется</a:t>
            </a:r>
            <a:r>
              <a:rPr lang="ru-RU" b="0" dirty="0"/>
              <a:t>:</a:t>
            </a:r>
          </a:p>
          <a:p>
            <a:r>
              <a:rPr lang="ru-RU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нисходящие и восходящие</a:t>
            </a:r>
            <a:r>
              <a:rPr lang="ru-RU" b="0" dirty="0" smtClean="0"/>
              <a:t>.</a:t>
            </a:r>
            <a:endParaRPr lang="ru-RU" b="0" dirty="0"/>
          </a:p>
        </p:txBody>
      </p:sp>
    </p:spTree>
    <p:extLst>
      <p:ext uri="{BB962C8B-B14F-4D97-AF65-F5344CB8AC3E}">
        <p14:creationId xmlns:p14="http://schemas.microsoft.com/office/powerpoint/2010/main" val="6208567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В зависимости от используемых знаковых систем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dirty="0"/>
              <a:t>Вербальные коммуникативные средства</a:t>
            </a:r>
            <a:r>
              <a:rPr lang="ru-RU" sz="2400" b="0" dirty="0"/>
              <a:t> </a:t>
            </a:r>
            <a:r>
              <a:rPr lang="ru-RU" sz="2400" b="0" dirty="0" smtClean="0"/>
              <a:t>-</a:t>
            </a:r>
            <a:r>
              <a:rPr lang="ru-RU" sz="2400" b="0" dirty="0"/>
              <a:t> </a:t>
            </a:r>
            <a:r>
              <a:rPr lang="ru-RU" sz="2400" b="0" dirty="0" smtClean="0"/>
              <a:t>словесное взаимодействие </a:t>
            </a:r>
            <a:r>
              <a:rPr lang="ru-RU" sz="2400" b="0" dirty="0"/>
              <a:t>сторон. Вербальные коммуникации осуществляются с помощью знаковых систем, символов, главным среди которых является язык. Единицами вербальной коммуникации является высказывание и дискурс. Речевой акт представляет собой целенаправленное речевое поведение в соответствии с принятыми правилами</a:t>
            </a:r>
            <a:r>
              <a:rPr lang="ru-RU" sz="2400" b="0" dirty="0" smtClean="0"/>
              <a:t>.</a:t>
            </a:r>
            <a:endParaRPr lang="ru-RU" sz="2400" b="0" dirty="0"/>
          </a:p>
        </p:txBody>
      </p:sp>
    </p:spTree>
    <p:extLst>
      <p:ext uri="{BB962C8B-B14F-4D97-AF65-F5344CB8AC3E}">
        <p14:creationId xmlns:p14="http://schemas.microsoft.com/office/powerpoint/2010/main" val="91556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В зависимости от используемых знаковых систем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b="0" dirty="0"/>
              <a:t>В качестве </a:t>
            </a:r>
            <a:r>
              <a:rPr lang="ru-RU" sz="2400" dirty="0"/>
              <a:t>невербальных коммуникативных средств</a:t>
            </a:r>
            <a:r>
              <a:rPr lang="ru-RU" sz="2400" b="0" dirty="0"/>
              <a:t> человек использует флажки, дым, вышивку, орнаменты, фольклорные образы, использующие символы и знаки. В межличностном общении в качестве невербальных коммуникативных средств используется поза, жесты, мимика, выражение лица, взгляд и прочее. В отличие от слова невербальные средства воспринимаются человеком непосредственно и действуют сильно, передают тончайшие нюансы отношения.</a:t>
            </a:r>
            <a:endParaRPr lang="ru-RU" sz="2400" b="0" dirty="0"/>
          </a:p>
        </p:txBody>
      </p:sp>
    </p:spTree>
    <p:extLst>
      <p:ext uri="{BB962C8B-B14F-4D97-AF65-F5344CB8AC3E}">
        <p14:creationId xmlns:p14="http://schemas.microsoft.com/office/powerpoint/2010/main" val="30643005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Формы 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Диалог</a:t>
            </a:r>
            <a:r>
              <a:rPr lang="ru-RU" sz="2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В узком смысле слова двусторонний обмен информацией между людьми как публично, так и посредством </a:t>
            </a:r>
            <a:r>
              <a:rPr lang="ru-RU" sz="28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массмедиа</a:t>
            </a:r>
            <a:r>
              <a:rPr lang="ru-RU" sz="2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В более широком понимании - горизонтальная передача информации, в процессе которой коммуникатор и реципиент принимают равноправное участие</a:t>
            </a:r>
            <a:r>
              <a:rPr lang="ru-RU" sz="2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0166842"/>
      </p:ext>
    </p:extLst>
  </p:cSld>
  <p:clrMapOvr>
    <a:masterClrMapping/>
  </p:clrMapOvr>
</p:sld>
</file>

<file path=ppt/theme/theme1.xml><?xml version="1.0" encoding="utf-8"?>
<a:theme xmlns:a="http://schemas.openxmlformats.org/drawingml/2006/main" name="30_Redman">
  <a:themeElements>
    <a:clrScheme name="Red ma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Red ma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ed ma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 ma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 ma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 ma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 ma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 ma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ma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ma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ma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ma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ma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ma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30_Redman</Template>
  <TotalTime>351</TotalTime>
  <Words>554</Words>
  <Application>Microsoft Office PowerPoint</Application>
  <PresentationFormat>Экран (4:3)</PresentationFormat>
  <Paragraphs>83</Paragraphs>
  <Slides>20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30_Redman</vt:lpstr>
      <vt:lpstr>Коммуникативные технологии</vt:lpstr>
      <vt:lpstr>По масштабности процесса коммуникации и массовости вовлекаемых в него лиц </vt:lpstr>
      <vt:lpstr>По способу установления и поддержания контакта</vt:lpstr>
      <vt:lpstr>По инициативности коммуникаторов</vt:lpstr>
      <vt:lpstr>По степени организованности</vt:lpstr>
      <vt:lpstr>В зависимости от направления потока информации</vt:lpstr>
      <vt:lpstr>В зависимости от используемых знаковых систем</vt:lpstr>
      <vt:lpstr>В зависимости от используемых знаковых систем</vt:lpstr>
      <vt:lpstr>Формы коммуникации</vt:lpstr>
      <vt:lpstr>Формы коммуникации</vt:lpstr>
      <vt:lpstr>Формы коммуникации</vt:lpstr>
      <vt:lpstr>Формы коммуникации</vt:lpstr>
      <vt:lpstr>Формы коммуникации</vt:lpstr>
      <vt:lpstr>Параметры коммуникативной личности</vt:lpstr>
      <vt:lpstr>Личность в зависимости от коммуникативного потенциала</vt:lpstr>
      <vt:lpstr>Личность в зависимости от коммуникативного потенциала</vt:lpstr>
      <vt:lpstr>Функции коммуникации </vt:lpstr>
      <vt:lpstr>Функции коммуникации </vt:lpstr>
      <vt:lpstr>Функции сообщений и коммуникативных актов</vt:lpstr>
      <vt:lpstr>Функции сообщений и коммуникативных актов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Гриненко</dc:creator>
  <cp:lastModifiedBy>Гриненко</cp:lastModifiedBy>
  <cp:revision>13</cp:revision>
  <dcterms:created xsi:type="dcterms:W3CDTF">2012-01-14T07:07:57Z</dcterms:created>
  <dcterms:modified xsi:type="dcterms:W3CDTF">2012-01-30T16:31:58Z</dcterms:modified>
</cp:coreProperties>
</file>